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  <p:sldMasterId id="2147483906" r:id="rId2"/>
  </p:sldMasterIdLst>
  <p:notesMasterIdLst>
    <p:notesMasterId r:id="rId17"/>
  </p:notesMasterIdLst>
  <p:sldIdLst>
    <p:sldId id="256" r:id="rId3"/>
    <p:sldId id="257" r:id="rId4"/>
    <p:sldId id="266" r:id="rId5"/>
    <p:sldId id="263" r:id="rId6"/>
    <p:sldId id="270" r:id="rId7"/>
    <p:sldId id="259" r:id="rId8"/>
    <p:sldId id="260" r:id="rId9"/>
    <p:sldId id="269" r:id="rId10"/>
    <p:sldId id="261" r:id="rId11"/>
    <p:sldId id="262" r:id="rId12"/>
    <p:sldId id="268" r:id="rId13"/>
    <p:sldId id="264" r:id="rId14"/>
    <p:sldId id="265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McLane" initials="JM" lastIdx="1" clrIdx="0">
    <p:extLst>
      <p:ext uri="{19B8F6BF-5375-455C-9EA6-DF929625EA0E}">
        <p15:presenceInfo xmlns:p15="http://schemas.microsoft.com/office/powerpoint/2012/main" userId="S::jmclane@nctcog.dst.tx.us::1fe0a92e-eb86-4343-afc2-74cc8ab87c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2T15:27:57.917" idx="1">
    <p:pos x="10" y="10"/>
    <p:text>Not meant to be legible, just to show extent of analysis model.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2T15:27:57.917" idx="1">
    <p:pos x="10" y="10"/>
    <p:text>Not meant to be legible, just to show extent of analysis model.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09704-3B28-41B7-B21F-18E9B739BDC1}" type="doc">
      <dgm:prSet loTypeId="urn:microsoft.com/office/officeart/2005/8/layout/process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F63160-108B-43E3-B4EB-58331F366B0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Split study area into analysis grid</a:t>
          </a:r>
        </a:p>
      </dgm:t>
    </dgm:pt>
    <dgm:pt modelId="{549C9E2E-278D-476F-B2DC-71B55FBD57B5}" type="parTrans" cxnId="{D641C4C6-86AB-46B7-B585-CAA207A2E8AE}">
      <dgm:prSet/>
      <dgm:spPr/>
      <dgm:t>
        <a:bodyPr/>
        <a:lstStyle/>
        <a:p>
          <a:endParaRPr lang="en-US"/>
        </a:p>
      </dgm:t>
    </dgm:pt>
    <dgm:pt modelId="{66B8B2E6-A9D8-4B66-9937-C327F8BDA498}" type="sibTrans" cxnId="{D641C4C6-86AB-46B7-B585-CAA207A2E8AE}">
      <dgm:prSet/>
      <dgm:spPr/>
      <dgm:t>
        <a:bodyPr/>
        <a:lstStyle/>
        <a:p>
          <a:endParaRPr lang="en-US"/>
        </a:p>
      </dgm:t>
    </dgm:pt>
    <dgm:pt modelId="{0EEDB2F3-CF0F-43FD-8238-33A18A2579D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Intersect input variables with analysis grid</a:t>
          </a:r>
        </a:p>
      </dgm:t>
    </dgm:pt>
    <dgm:pt modelId="{C3BB7B4F-9FFE-48A1-8FC3-9B8A1CD1F975}" type="parTrans" cxnId="{326147D3-2435-4ECB-BA62-F31CC55EACE2}">
      <dgm:prSet/>
      <dgm:spPr/>
      <dgm:t>
        <a:bodyPr/>
        <a:lstStyle/>
        <a:p>
          <a:endParaRPr lang="en-US"/>
        </a:p>
      </dgm:t>
    </dgm:pt>
    <dgm:pt modelId="{E28C88AF-2A4E-4F7C-A9FA-5277093E037C}" type="sibTrans" cxnId="{326147D3-2435-4ECB-BA62-F31CC55EACE2}">
      <dgm:prSet/>
      <dgm:spPr/>
      <dgm:t>
        <a:bodyPr/>
        <a:lstStyle/>
        <a:p>
          <a:endParaRPr lang="en-US"/>
        </a:p>
      </dgm:t>
    </dgm:pt>
    <dgm:pt modelId="{AB56518C-5467-44B6-B6DB-F1E70891F2B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Summarize input variables and convert to indexes/scores</a:t>
          </a:r>
        </a:p>
      </dgm:t>
    </dgm:pt>
    <dgm:pt modelId="{280E1CAF-4CFF-4A18-9A10-9744A5CF0962}" type="parTrans" cxnId="{0617C177-8F94-4CEF-8B11-C6A5CA033E72}">
      <dgm:prSet/>
      <dgm:spPr/>
      <dgm:t>
        <a:bodyPr/>
        <a:lstStyle/>
        <a:p>
          <a:endParaRPr lang="en-US"/>
        </a:p>
      </dgm:t>
    </dgm:pt>
    <dgm:pt modelId="{DE927D25-B957-436E-9CA9-1FB4DE4EEE9B}" type="sibTrans" cxnId="{0617C177-8F94-4CEF-8B11-C6A5CA033E72}">
      <dgm:prSet/>
      <dgm:spPr/>
      <dgm:t>
        <a:bodyPr/>
        <a:lstStyle/>
        <a:p>
          <a:endParaRPr lang="en-US"/>
        </a:p>
      </dgm:t>
    </dgm:pt>
    <dgm:pt modelId="{786421E0-CD5D-4EC4-A24E-8072822F50C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Weight specific scores for input variables and sum to final grid cell score</a:t>
          </a:r>
        </a:p>
      </dgm:t>
    </dgm:pt>
    <dgm:pt modelId="{26BD95DC-CA10-4100-9D5E-774DD4E8642C}" type="parTrans" cxnId="{51A6595A-DD71-41E1-BC56-D7B23A9C55CE}">
      <dgm:prSet/>
      <dgm:spPr/>
      <dgm:t>
        <a:bodyPr/>
        <a:lstStyle/>
        <a:p>
          <a:endParaRPr lang="en-US"/>
        </a:p>
      </dgm:t>
    </dgm:pt>
    <dgm:pt modelId="{AF7C51D8-2438-4E40-B913-003AA70E31EF}" type="sibTrans" cxnId="{51A6595A-DD71-41E1-BC56-D7B23A9C55CE}">
      <dgm:prSet/>
      <dgm:spPr/>
      <dgm:t>
        <a:bodyPr/>
        <a:lstStyle/>
        <a:p>
          <a:endParaRPr lang="en-US"/>
        </a:p>
      </dgm:t>
    </dgm:pt>
    <dgm:pt modelId="{A42797E4-163B-4D3C-AF0B-41D3123A2D7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Use interpolation tools (Natural Neighbor, Kernel Density, etc.) to create smoothed output</a:t>
          </a:r>
        </a:p>
      </dgm:t>
    </dgm:pt>
    <dgm:pt modelId="{F5ED7161-F405-46D5-9835-CB2897508975}" type="parTrans" cxnId="{D3B49630-16FD-4D28-B589-A0AA363F10A7}">
      <dgm:prSet/>
      <dgm:spPr/>
      <dgm:t>
        <a:bodyPr/>
        <a:lstStyle/>
        <a:p>
          <a:endParaRPr lang="en-US"/>
        </a:p>
      </dgm:t>
    </dgm:pt>
    <dgm:pt modelId="{7065E16E-29F6-461A-9203-A8783A409B40}" type="sibTrans" cxnId="{D3B49630-16FD-4D28-B589-A0AA363F10A7}">
      <dgm:prSet/>
      <dgm:spPr/>
      <dgm:t>
        <a:bodyPr/>
        <a:lstStyle/>
        <a:p>
          <a:endParaRPr lang="en-US"/>
        </a:p>
      </dgm:t>
    </dgm:pt>
    <dgm:pt modelId="{2A9CC46C-3B08-4079-8835-AF632B18C09E}" type="pres">
      <dgm:prSet presAssocID="{70309704-3B28-41B7-B21F-18E9B739BDC1}" presName="Name0" presStyleCnt="0">
        <dgm:presLayoutVars>
          <dgm:dir/>
          <dgm:animLvl val="lvl"/>
          <dgm:resizeHandles val="exact"/>
        </dgm:presLayoutVars>
      </dgm:prSet>
      <dgm:spPr/>
    </dgm:pt>
    <dgm:pt modelId="{397E4B55-E9F5-41F0-9AC1-2F909D84D9E4}" type="pres">
      <dgm:prSet presAssocID="{A42797E4-163B-4D3C-AF0B-41D3123A2D7C}" presName="boxAndChildren" presStyleCnt="0"/>
      <dgm:spPr/>
    </dgm:pt>
    <dgm:pt modelId="{11A526E3-4772-4631-A325-280A324B5295}" type="pres">
      <dgm:prSet presAssocID="{A42797E4-163B-4D3C-AF0B-41D3123A2D7C}" presName="parentTextBox" presStyleLbl="node1" presStyleIdx="0" presStyleCnt="5"/>
      <dgm:spPr/>
    </dgm:pt>
    <dgm:pt modelId="{D95BE266-681D-4FAE-8BF2-72A4003AECCE}" type="pres">
      <dgm:prSet presAssocID="{AF7C51D8-2438-4E40-B913-003AA70E31EF}" presName="sp" presStyleCnt="0"/>
      <dgm:spPr/>
    </dgm:pt>
    <dgm:pt modelId="{2A82DC17-0B2F-40FC-B696-DFC75217B5B8}" type="pres">
      <dgm:prSet presAssocID="{786421E0-CD5D-4EC4-A24E-8072822F50CE}" presName="arrowAndChildren" presStyleCnt="0"/>
      <dgm:spPr/>
    </dgm:pt>
    <dgm:pt modelId="{56322097-CCAA-41CC-AEF2-85B2B96AE975}" type="pres">
      <dgm:prSet presAssocID="{786421E0-CD5D-4EC4-A24E-8072822F50CE}" presName="parentTextArrow" presStyleLbl="node1" presStyleIdx="1" presStyleCnt="5"/>
      <dgm:spPr/>
    </dgm:pt>
    <dgm:pt modelId="{F3862813-E29C-478A-B900-F1C197AEB67C}" type="pres">
      <dgm:prSet presAssocID="{DE927D25-B957-436E-9CA9-1FB4DE4EEE9B}" presName="sp" presStyleCnt="0"/>
      <dgm:spPr/>
    </dgm:pt>
    <dgm:pt modelId="{3C5F2FD4-D4BA-4391-AC6D-11227A8AB4F9}" type="pres">
      <dgm:prSet presAssocID="{AB56518C-5467-44B6-B6DB-F1E70891F2B4}" presName="arrowAndChildren" presStyleCnt="0"/>
      <dgm:spPr/>
    </dgm:pt>
    <dgm:pt modelId="{A83C8E05-B1F8-450E-82A7-6D46067401B2}" type="pres">
      <dgm:prSet presAssocID="{AB56518C-5467-44B6-B6DB-F1E70891F2B4}" presName="parentTextArrow" presStyleLbl="node1" presStyleIdx="2" presStyleCnt="5"/>
      <dgm:spPr/>
    </dgm:pt>
    <dgm:pt modelId="{02539EB8-A663-43C6-8848-1ADE2FAB87AB}" type="pres">
      <dgm:prSet presAssocID="{E28C88AF-2A4E-4F7C-A9FA-5277093E037C}" presName="sp" presStyleCnt="0"/>
      <dgm:spPr/>
    </dgm:pt>
    <dgm:pt modelId="{AA5CAD1E-38F0-44C6-B061-AB47CEE69079}" type="pres">
      <dgm:prSet presAssocID="{0EEDB2F3-CF0F-43FD-8238-33A18A2579D0}" presName="arrowAndChildren" presStyleCnt="0"/>
      <dgm:spPr/>
    </dgm:pt>
    <dgm:pt modelId="{9622F03E-3A29-438F-BFC3-58DB83857E86}" type="pres">
      <dgm:prSet presAssocID="{0EEDB2F3-CF0F-43FD-8238-33A18A2579D0}" presName="parentTextArrow" presStyleLbl="node1" presStyleIdx="3" presStyleCnt="5"/>
      <dgm:spPr/>
    </dgm:pt>
    <dgm:pt modelId="{61FA93C6-1002-4CB7-AFE1-92AC31A388EA}" type="pres">
      <dgm:prSet presAssocID="{66B8B2E6-A9D8-4B66-9937-C327F8BDA498}" presName="sp" presStyleCnt="0"/>
      <dgm:spPr/>
    </dgm:pt>
    <dgm:pt modelId="{BCE6FCC5-97DC-4321-85EC-BCEB0A173B75}" type="pres">
      <dgm:prSet presAssocID="{6CF63160-108B-43E3-B4EB-58331F366B09}" presName="arrowAndChildren" presStyleCnt="0"/>
      <dgm:spPr/>
    </dgm:pt>
    <dgm:pt modelId="{280EB097-EC0C-4C3D-852C-63F00B8260BB}" type="pres">
      <dgm:prSet presAssocID="{6CF63160-108B-43E3-B4EB-58331F366B09}" presName="parentTextArrow" presStyleLbl="node1" presStyleIdx="4" presStyleCnt="5"/>
      <dgm:spPr/>
    </dgm:pt>
  </dgm:ptLst>
  <dgm:cxnLst>
    <dgm:cxn modelId="{08FB6F1B-D414-44F2-BE32-C314F373DA62}" type="presOf" srcId="{70309704-3B28-41B7-B21F-18E9B739BDC1}" destId="{2A9CC46C-3B08-4079-8835-AF632B18C09E}" srcOrd="0" destOrd="0" presId="urn:microsoft.com/office/officeart/2005/8/layout/process4"/>
    <dgm:cxn modelId="{FD78592E-9C0F-4F70-8D52-C092C0601B21}" type="presOf" srcId="{6CF63160-108B-43E3-B4EB-58331F366B09}" destId="{280EB097-EC0C-4C3D-852C-63F00B8260BB}" srcOrd="0" destOrd="0" presId="urn:microsoft.com/office/officeart/2005/8/layout/process4"/>
    <dgm:cxn modelId="{D3B49630-16FD-4D28-B589-A0AA363F10A7}" srcId="{70309704-3B28-41B7-B21F-18E9B739BDC1}" destId="{A42797E4-163B-4D3C-AF0B-41D3123A2D7C}" srcOrd="4" destOrd="0" parTransId="{F5ED7161-F405-46D5-9835-CB2897508975}" sibTransId="{7065E16E-29F6-461A-9203-A8783A409B40}"/>
    <dgm:cxn modelId="{0617C177-8F94-4CEF-8B11-C6A5CA033E72}" srcId="{70309704-3B28-41B7-B21F-18E9B739BDC1}" destId="{AB56518C-5467-44B6-B6DB-F1E70891F2B4}" srcOrd="2" destOrd="0" parTransId="{280E1CAF-4CFF-4A18-9A10-9744A5CF0962}" sibTransId="{DE927D25-B957-436E-9CA9-1FB4DE4EEE9B}"/>
    <dgm:cxn modelId="{51A6595A-DD71-41E1-BC56-D7B23A9C55CE}" srcId="{70309704-3B28-41B7-B21F-18E9B739BDC1}" destId="{786421E0-CD5D-4EC4-A24E-8072822F50CE}" srcOrd="3" destOrd="0" parTransId="{26BD95DC-CA10-4100-9D5E-774DD4E8642C}" sibTransId="{AF7C51D8-2438-4E40-B913-003AA70E31EF}"/>
    <dgm:cxn modelId="{607789AC-6297-45E6-9620-73529B3DA756}" type="presOf" srcId="{786421E0-CD5D-4EC4-A24E-8072822F50CE}" destId="{56322097-CCAA-41CC-AEF2-85B2B96AE975}" srcOrd="0" destOrd="0" presId="urn:microsoft.com/office/officeart/2005/8/layout/process4"/>
    <dgm:cxn modelId="{579853B2-3FDA-471C-8BDF-000EC71987F6}" type="presOf" srcId="{A42797E4-163B-4D3C-AF0B-41D3123A2D7C}" destId="{11A526E3-4772-4631-A325-280A324B5295}" srcOrd="0" destOrd="0" presId="urn:microsoft.com/office/officeart/2005/8/layout/process4"/>
    <dgm:cxn modelId="{D641C4C6-86AB-46B7-B585-CAA207A2E8AE}" srcId="{70309704-3B28-41B7-B21F-18E9B739BDC1}" destId="{6CF63160-108B-43E3-B4EB-58331F366B09}" srcOrd="0" destOrd="0" parTransId="{549C9E2E-278D-476F-B2DC-71B55FBD57B5}" sibTransId="{66B8B2E6-A9D8-4B66-9937-C327F8BDA498}"/>
    <dgm:cxn modelId="{326147D3-2435-4ECB-BA62-F31CC55EACE2}" srcId="{70309704-3B28-41B7-B21F-18E9B739BDC1}" destId="{0EEDB2F3-CF0F-43FD-8238-33A18A2579D0}" srcOrd="1" destOrd="0" parTransId="{C3BB7B4F-9FFE-48A1-8FC3-9B8A1CD1F975}" sibTransId="{E28C88AF-2A4E-4F7C-A9FA-5277093E037C}"/>
    <dgm:cxn modelId="{8A877EF3-5F5D-4195-8821-18165D8FA230}" type="presOf" srcId="{AB56518C-5467-44B6-B6DB-F1E70891F2B4}" destId="{A83C8E05-B1F8-450E-82A7-6D46067401B2}" srcOrd="0" destOrd="0" presId="urn:microsoft.com/office/officeart/2005/8/layout/process4"/>
    <dgm:cxn modelId="{A81B9FF4-AC4F-4E00-990B-05A857C6F6DD}" type="presOf" srcId="{0EEDB2F3-CF0F-43FD-8238-33A18A2579D0}" destId="{9622F03E-3A29-438F-BFC3-58DB83857E86}" srcOrd="0" destOrd="0" presId="urn:microsoft.com/office/officeart/2005/8/layout/process4"/>
    <dgm:cxn modelId="{6147DD2B-5ABD-4799-98CF-7704F9262D0A}" type="presParOf" srcId="{2A9CC46C-3B08-4079-8835-AF632B18C09E}" destId="{397E4B55-E9F5-41F0-9AC1-2F909D84D9E4}" srcOrd="0" destOrd="0" presId="urn:microsoft.com/office/officeart/2005/8/layout/process4"/>
    <dgm:cxn modelId="{DBE088EB-91CF-4047-A7F5-9FB83E873D4A}" type="presParOf" srcId="{397E4B55-E9F5-41F0-9AC1-2F909D84D9E4}" destId="{11A526E3-4772-4631-A325-280A324B5295}" srcOrd="0" destOrd="0" presId="urn:microsoft.com/office/officeart/2005/8/layout/process4"/>
    <dgm:cxn modelId="{41DA5526-5B80-4F37-A924-6F3471614FCA}" type="presParOf" srcId="{2A9CC46C-3B08-4079-8835-AF632B18C09E}" destId="{D95BE266-681D-4FAE-8BF2-72A4003AECCE}" srcOrd="1" destOrd="0" presId="urn:microsoft.com/office/officeart/2005/8/layout/process4"/>
    <dgm:cxn modelId="{B9918D18-C639-4AA0-8132-83F45FB961C1}" type="presParOf" srcId="{2A9CC46C-3B08-4079-8835-AF632B18C09E}" destId="{2A82DC17-0B2F-40FC-B696-DFC75217B5B8}" srcOrd="2" destOrd="0" presId="urn:microsoft.com/office/officeart/2005/8/layout/process4"/>
    <dgm:cxn modelId="{70715A32-E218-4A38-9769-DF343DA54F5F}" type="presParOf" srcId="{2A82DC17-0B2F-40FC-B696-DFC75217B5B8}" destId="{56322097-CCAA-41CC-AEF2-85B2B96AE975}" srcOrd="0" destOrd="0" presId="urn:microsoft.com/office/officeart/2005/8/layout/process4"/>
    <dgm:cxn modelId="{B86253EE-313D-4CB9-B38E-642E35258357}" type="presParOf" srcId="{2A9CC46C-3B08-4079-8835-AF632B18C09E}" destId="{F3862813-E29C-478A-B900-F1C197AEB67C}" srcOrd="3" destOrd="0" presId="urn:microsoft.com/office/officeart/2005/8/layout/process4"/>
    <dgm:cxn modelId="{BF240B9A-D716-43ED-9CC9-9D88F90DF621}" type="presParOf" srcId="{2A9CC46C-3B08-4079-8835-AF632B18C09E}" destId="{3C5F2FD4-D4BA-4391-AC6D-11227A8AB4F9}" srcOrd="4" destOrd="0" presId="urn:microsoft.com/office/officeart/2005/8/layout/process4"/>
    <dgm:cxn modelId="{A2729E86-277F-4B38-A316-D390D8151852}" type="presParOf" srcId="{3C5F2FD4-D4BA-4391-AC6D-11227A8AB4F9}" destId="{A83C8E05-B1F8-450E-82A7-6D46067401B2}" srcOrd="0" destOrd="0" presId="urn:microsoft.com/office/officeart/2005/8/layout/process4"/>
    <dgm:cxn modelId="{4BE84A39-6D65-48CE-AE48-8D881A75E731}" type="presParOf" srcId="{2A9CC46C-3B08-4079-8835-AF632B18C09E}" destId="{02539EB8-A663-43C6-8848-1ADE2FAB87AB}" srcOrd="5" destOrd="0" presId="urn:microsoft.com/office/officeart/2005/8/layout/process4"/>
    <dgm:cxn modelId="{0D680657-77FF-4840-9825-02AE582B9CD0}" type="presParOf" srcId="{2A9CC46C-3B08-4079-8835-AF632B18C09E}" destId="{AA5CAD1E-38F0-44C6-B061-AB47CEE69079}" srcOrd="6" destOrd="0" presId="urn:microsoft.com/office/officeart/2005/8/layout/process4"/>
    <dgm:cxn modelId="{387F4281-2D43-455A-B014-5C72778D7F3A}" type="presParOf" srcId="{AA5CAD1E-38F0-44C6-B061-AB47CEE69079}" destId="{9622F03E-3A29-438F-BFC3-58DB83857E86}" srcOrd="0" destOrd="0" presId="urn:microsoft.com/office/officeart/2005/8/layout/process4"/>
    <dgm:cxn modelId="{426E49BC-F0F2-4CAC-B9D2-ED045D6DC727}" type="presParOf" srcId="{2A9CC46C-3B08-4079-8835-AF632B18C09E}" destId="{61FA93C6-1002-4CB7-AFE1-92AC31A388EA}" srcOrd="7" destOrd="0" presId="urn:microsoft.com/office/officeart/2005/8/layout/process4"/>
    <dgm:cxn modelId="{42640E11-8931-4363-A3D6-44C919E67F6B}" type="presParOf" srcId="{2A9CC46C-3B08-4079-8835-AF632B18C09E}" destId="{BCE6FCC5-97DC-4321-85EC-BCEB0A173B75}" srcOrd="8" destOrd="0" presId="urn:microsoft.com/office/officeart/2005/8/layout/process4"/>
    <dgm:cxn modelId="{3D1C4BE2-BC2D-4F8D-A522-39FF944CD455}" type="presParOf" srcId="{BCE6FCC5-97DC-4321-85EC-BCEB0A173B75}" destId="{280EB097-EC0C-4C3D-852C-63F00B8260B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304B58-B2AB-4AC8-B99A-F20BF5573F43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8A6EDB7-3966-40E5-A834-0CD095927EED}">
      <dgm:prSet/>
      <dgm:spPr/>
      <dgm:t>
        <a:bodyPr/>
        <a:lstStyle/>
        <a:p>
          <a:r>
            <a:rPr lang="en-US"/>
            <a:t>Easily adapted to answer new planning questions</a:t>
          </a:r>
        </a:p>
      </dgm:t>
    </dgm:pt>
    <dgm:pt modelId="{74151DBB-435B-48D8-92F9-B4FDD7FE7840}" type="parTrans" cxnId="{BA0DC2CB-45DD-46CE-8EB5-D2266DBCD943}">
      <dgm:prSet/>
      <dgm:spPr/>
      <dgm:t>
        <a:bodyPr/>
        <a:lstStyle/>
        <a:p>
          <a:endParaRPr lang="en-US"/>
        </a:p>
      </dgm:t>
    </dgm:pt>
    <dgm:pt modelId="{DE70D637-D90E-4A4D-9A70-2A5E7FAF8AA6}" type="sibTrans" cxnId="{BA0DC2CB-45DD-46CE-8EB5-D2266DBCD943}">
      <dgm:prSet/>
      <dgm:spPr/>
      <dgm:t>
        <a:bodyPr/>
        <a:lstStyle/>
        <a:p>
          <a:endParaRPr lang="en-US"/>
        </a:p>
      </dgm:t>
    </dgm:pt>
    <dgm:pt modelId="{FB96D013-527D-4B87-B045-7557DE7539FA}">
      <dgm:prSet/>
      <dgm:spPr/>
      <dgm:t>
        <a:bodyPr/>
        <a:lstStyle/>
        <a:p>
          <a:r>
            <a:rPr lang="en-US"/>
            <a:t>Can be deployed relatively quickly</a:t>
          </a:r>
        </a:p>
      </dgm:t>
    </dgm:pt>
    <dgm:pt modelId="{F6E13E92-210F-4A2D-84F7-808421188BAA}" type="parTrans" cxnId="{909CD7D8-5002-45AC-9E2C-34A04BE6F6D7}">
      <dgm:prSet/>
      <dgm:spPr/>
      <dgm:t>
        <a:bodyPr/>
        <a:lstStyle/>
        <a:p>
          <a:endParaRPr lang="en-US"/>
        </a:p>
      </dgm:t>
    </dgm:pt>
    <dgm:pt modelId="{9F30DC4A-39A7-4295-BAD1-1FB7833964F7}" type="sibTrans" cxnId="{909CD7D8-5002-45AC-9E2C-34A04BE6F6D7}">
      <dgm:prSet/>
      <dgm:spPr/>
      <dgm:t>
        <a:bodyPr/>
        <a:lstStyle/>
        <a:p>
          <a:endParaRPr lang="en-US"/>
        </a:p>
      </dgm:t>
    </dgm:pt>
    <dgm:pt modelId="{632BFBE1-5507-4B7A-8454-D18A5CD83B0D}">
      <dgm:prSet/>
      <dgm:spPr/>
      <dgm:t>
        <a:bodyPr/>
        <a:lstStyle/>
        <a:p>
          <a:r>
            <a:rPr lang="en-US"/>
            <a:t>Framework and scoring process has buy-in from management</a:t>
          </a:r>
        </a:p>
      </dgm:t>
    </dgm:pt>
    <dgm:pt modelId="{37190669-56DA-4F8D-99F9-0A464ADB13FB}" type="parTrans" cxnId="{E444339F-7AB6-40EE-9CF7-13C4AB1B0C76}">
      <dgm:prSet/>
      <dgm:spPr/>
      <dgm:t>
        <a:bodyPr/>
        <a:lstStyle/>
        <a:p>
          <a:endParaRPr lang="en-US"/>
        </a:p>
      </dgm:t>
    </dgm:pt>
    <dgm:pt modelId="{A301F122-2043-4660-84FC-D3E049845269}" type="sibTrans" cxnId="{E444339F-7AB6-40EE-9CF7-13C4AB1B0C76}">
      <dgm:prSet/>
      <dgm:spPr/>
      <dgm:t>
        <a:bodyPr/>
        <a:lstStyle/>
        <a:p>
          <a:endParaRPr lang="en-US"/>
        </a:p>
      </dgm:t>
    </dgm:pt>
    <dgm:pt modelId="{7C72D6F0-E576-432D-9D8C-5A76A411EE44}">
      <dgm:prSet/>
      <dgm:spPr/>
      <dgm:t>
        <a:bodyPr/>
        <a:lstStyle/>
        <a:p>
          <a:r>
            <a:rPr lang="en-US"/>
            <a:t>Scoring process allows for weighting input from staff, stakeholders, committees, etc.</a:t>
          </a:r>
        </a:p>
      </dgm:t>
    </dgm:pt>
    <dgm:pt modelId="{FECDAE6A-8246-4A21-B3B2-FBB13933511B}" type="parTrans" cxnId="{BA55DB88-2974-495F-AD72-C1D8874D2DE5}">
      <dgm:prSet/>
      <dgm:spPr/>
      <dgm:t>
        <a:bodyPr/>
        <a:lstStyle/>
        <a:p>
          <a:endParaRPr lang="en-US"/>
        </a:p>
      </dgm:t>
    </dgm:pt>
    <dgm:pt modelId="{A6225F08-7735-47D7-B717-2433155D3EB1}" type="sibTrans" cxnId="{BA55DB88-2974-495F-AD72-C1D8874D2DE5}">
      <dgm:prSet/>
      <dgm:spPr/>
      <dgm:t>
        <a:bodyPr/>
        <a:lstStyle/>
        <a:p>
          <a:endParaRPr lang="en-US"/>
        </a:p>
      </dgm:t>
    </dgm:pt>
    <dgm:pt modelId="{9E9CD697-B1FB-41AB-B195-5D051C73242D}" type="pres">
      <dgm:prSet presAssocID="{74304B58-B2AB-4AC8-B99A-F20BF5573F43}" presName="diagram" presStyleCnt="0">
        <dgm:presLayoutVars>
          <dgm:dir/>
          <dgm:resizeHandles val="exact"/>
        </dgm:presLayoutVars>
      </dgm:prSet>
      <dgm:spPr/>
    </dgm:pt>
    <dgm:pt modelId="{5227FF0B-98E3-407F-B56E-D188C137DCA5}" type="pres">
      <dgm:prSet presAssocID="{18A6EDB7-3966-40E5-A834-0CD095927EED}" presName="node" presStyleLbl="node1" presStyleIdx="0" presStyleCnt="4">
        <dgm:presLayoutVars>
          <dgm:bulletEnabled val="1"/>
        </dgm:presLayoutVars>
      </dgm:prSet>
      <dgm:spPr/>
    </dgm:pt>
    <dgm:pt modelId="{C5A7923F-26FB-493F-A53A-DF0411D77539}" type="pres">
      <dgm:prSet presAssocID="{DE70D637-D90E-4A4D-9A70-2A5E7FAF8AA6}" presName="sibTrans" presStyleCnt="0"/>
      <dgm:spPr/>
    </dgm:pt>
    <dgm:pt modelId="{6B688797-440E-4566-A2E8-4436D81BA2E3}" type="pres">
      <dgm:prSet presAssocID="{FB96D013-527D-4B87-B045-7557DE7539FA}" presName="node" presStyleLbl="node1" presStyleIdx="1" presStyleCnt="4">
        <dgm:presLayoutVars>
          <dgm:bulletEnabled val="1"/>
        </dgm:presLayoutVars>
      </dgm:prSet>
      <dgm:spPr/>
    </dgm:pt>
    <dgm:pt modelId="{D3C7B679-FCCC-4327-B722-BFC3E38554E3}" type="pres">
      <dgm:prSet presAssocID="{9F30DC4A-39A7-4295-BAD1-1FB7833964F7}" presName="sibTrans" presStyleCnt="0"/>
      <dgm:spPr/>
    </dgm:pt>
    <dgm:pt modelId="{42B13312-084A-4B1B-B423-D2A4E50694FE}" type="pres">
      <dgm:prSet presAssocID="{632BFBE1-5507-4B7A-8454-D18A5CD83B0D}" presName="node" presStyleLbl="node1" presStyleIdx="2" presStyleCnt="4">
        <dgm:presLayoutVars>
          <dgm:bulletEnabled val="1"/>
        </dgm:presLayoutVars>
      </dgm:prSet>
      <dgm:spPr/>
    </dgm:pt>
    <dgm:pt modelId="{A521ED28-E879-4A4E-AD87-BBDCE548A7C6}" type="pres">
      <dgm:prSet presAssocID="{A301F122-2043-4660-84FC-D3E049845269}" presName="sibTrans" presStyleCnt="0"/>
      <dgm:spPr/>
    </dgm:pt>
    <dgm:pt modelId="{7AE84A17-8A53-41B2-9B56-B25D39E7406C}" type="pres">
      <dgm:prSet presAssocID="{7C72D6F0-E576-432D-9D8C-5A76A411EE44}" presName="node" presStyleLbl="node1" presStyleIdx="3" presStyleCnt="4">
        <dgm:presLayoutVars>
          <dgm:bulletEnabled val="1"/>
        </dgm:presLayoutVars>
      </dgm:prSet>
      <dgm:spPr/>
    </dgm:pt>
  </dgm:ptLst>
  <dgm:cxnLst>
    <dgm:cxn modelId="{66A47C69-6919-431A-AB98-1B8A4E12C45A}" type="presOf" srcId="{7C72D6F0-E576-432D-9D8C-5A76A411EE44}" destId="{7AE84A17-8A53-41B2-9B56-B25D39E7406C}" srcOrd="0" destOrd="0" presId="urn:microsoft.com/office/officeart/2005/8/layout/default"/>
    <dgm:cxn modelId="{0267664F-60FC-4901-83C8-AC76D667E2E0}" type="presOf" srcId="{632BFBE1-5507-4B7A-8454-D18A5CD83B0D}" destId="{42B13312-084A-4B1B-B423-D2A4E50694FE}" srcOrd="0" destOrd="0" presId="urn:microsoft.com/office/officeart/2005/8/layout/default"/>
    <dgm:cxn modelId="{E4F12B56-3BF2-47A2-9132-410FF2240C44}" type="presOf" srcId="{74304B58-B2AB-4AC8-B99A-F20BF5573F43}" destId="{9E9CD697-B1FB-41AB-B195-5D051C73242D}" srcOrd="0" destOrd="0" presId="urn:microsoft.com/office/officeart/2005/8/layout/default"/>
    <dgm:cxn modelId="{BA55DB88-2974-495F-AD72-C1D8874D2DE5}" srcId="{74304B58-B2AB-4AC8-B99A-F20BF5573F43}" destId="{7C72D6F0-E576-432D-9D8C-5A76A411EE44}" srcOrd="3" destOrd="0" parTransId="{FECDAE6A-8246-4A21-B3B2-FBB13933511B}" sibTransId="{A6225F08-7735-47D7-B717-2433155D3EB1}"/>
    <dgm:cxn modelId="{E444339F-7AB6-40EE-9CF7-13C4AB1B0C76}" srcId="{74304B58-B2AB-4AC8-B99A-F20BF5573F43}" destId="{632BFBE1-5507-4B7A-8454-D18A5CD83B0D}" srcOrd="2" destOrd="0" parTransId="{37190669-56DA-4F8D-99F9-0A464ADB13FB}" sibTransId="{A301F122-2043-4660-84FC-D3E049845269}"/>
    <dgm:cxn modelId="{A46BE99F-ABF8-4495-AF29-DCAA3AEEBAF0}" type="presOf" srcId="{FB96D013-527D-4B87-B045-7557DE7539FA}" destId="{6B688797-440E-4566-A2E8-4436D81BA2E3}" srcOrd="0" destOrd="0" presId="urn:microsoft.com/office/officeart/2005/8/layout/default"/>
    <dgm:cxn modelId="{BA0DC2CB-45DD-46CE-8EB5-D2266DBCD943}" srcId="{74304B58-B2AB-4AC8-B99A-F20BF5573F43}" destId="{18A6EDB7-3966-40E5-A834-0CD095927EED}" srcOrd="0" destOrd="0" parTransId="{74151DBB-435B-48D8-92F9-B4FDD7FE7840}" sibTransId="{DE70D637-D90E-4A4D-9A70-2A5E7FAF8AA6}"/>
    <dgm:cxn modelId="{909CD7D8-5002-45AC-9E2C-34A04BE6F6D7}" srcId="{74304B58-B2AB-4AC8-B99A-F20BF5573F43}" destId="{FB96D013-527D-4B87-B045-7557DE7539FA}" srcOrd="1" destOrd="0" parTransId="{F6E13E92-210F-4A2D-84F7-808421188BAA}" sibTransId="{9F30DC4A-39A7-4295-BAD1-1FB7833964F7}"/>
    <dgm:cxn modelId="{BBBE69F2-E2D9-4A40-888E-BE8762A10CF7}" type="presOf" srcId="{18A6EDB7-3966-40E5-A834-0CD095927EED}" destId="{5227FF0B-98E3-407F-B56E-D188C137DCA5}" srcOrd="0" destOrd="0" presId="urn:microsoft.com/office/officeart/2005/8/layout/default"/>
    <dgm:cxn modelId="{C6E41699-706C-4A08-B3BE-9AF80355E2EE}" type="presParOf" srcId="{9E9CD697-B1FB-41AB-B195-5D051C73242D}" destId="{5227FF0B-98E3-407F-B56E-D188C137DCA5}" srcOrd="0" destOrd="0" presId="urn:microsoft.com/office/officeart/2005/8/layout/default"/>
    <dgm:cxn modelId="{64A36050-FFD8-4C81-B5CB-FD46FC92488C}" type="presParOf" srcId="{9E9CD697-B1FB-41AB-B195-5D051C73242D}" destId="{C5A7923F-26FB-493F-A53A-DF0411D77539}" srcOrd="1" destOrd="0" presId="urn:microsoft.com/office/officeart/2005/8/layout/default"/>
    <dgm:cxn modelId="{3C65DE04-79D7-4019-BE3B-C44744DAE844}" type="presParOf" srcId="{9E9CD697-B1FB-41AB-B195-5D051C73242D}" destId="{6B688797-440E-4566-A2E8-4436D81BA2E3}" srcOrd="2" destOrd="0" presId="urn:microsoft.com/office/officeart/2005/8/layout/default"/>
    <dgm:cxn modelId="{FFB68DDC-A250-4604-8CCA-5CF9AF27B3A3}" type="presParOf" srcId="{9E9CD697-B1FB-41AB-B195-5D051C73242D}" destId="{D3C7B679-FCCC-4327-B722-BFC3E38554E3}" srcOrd="3" destOrd="0" presId="urn:microsoft.com/office/officeart/2005/8/layout/default"/>
    <dgm:cxn modelId="{92EC43FC-DE3F-4279-B98F-1D2642A96D1F}" type="presParOf" srcId="{9E9CD697-B1FB-41AB-B195-5D051C73242D}" destId="{42B13312-084A-4B1B-B423-D2A4E50694FE}" srcOrd="4" destOrd="0" presId="urn:microsoft.com/office/officeart/2005/8/layout/default"/>
    <dgm:cxn modelId="{30CACF73-A57A-402D-AD83-D2AE57C38ACA}" type="presParOf" srcId="{9E9CD697-B1FB-41AB-B195-5D051C73242D}" destId="{A521ED28-E879-4A4E-AD87-BBDCE548A7C6}" srcOrd="5" destOrd="0" presId="urn:microsoft.com/office/officeart/2005/8/layout/default"/>
    <dgm:cxn modelId="{103693DF-6164-4664-9304-8239F1B1D9BB}" type="presParOf" srcId="{9E9CD697-B1FB-41AB-B195-5D051C73242D}" destId="{7AE84A17-8A53-41B2-9B56-B25D39E7406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526E3-4772-4631-A325-280A324B5295}">
      <dsp:nvSpPr>
        <dsp:cNvPr id="0" name=""/>
        <dsp:cNvSpPr/>
      </dsp:nvSpPr>
      <dsp:spPr>
        <a:xfrm>
          <a:off x="0" y="3031559"/>
          <a:ext cx="7354512" cy="497352"/>
        </a:xfrm>
        <a:prstGeom prst="rect">
          <a:avLst/>
        </a:prstGeom>
        <a:solidFill>
          <a:schemeClr val="accent2">
            <a:lumMod val="75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Use interpolation tools (Natural Neighbor, Kernel Density, etc.) to create smoothed output</a:t>
          </a:r>
        </a:p>
      </dsp:txBody>
      <dsp:txXfrm>
        <a:off x="0" y="3031559"/>
        <a:ext cx="7354512" cy="497352"/>
      </dsp:txXfrm>
    </dsp:sp>
    <dsp:sp modelId="{56322097-CCAA-41CC-AEF2-85B2B96AE975}">
      <dsp:nvSpPr>
        <dsp:cNvPr id="0" name=""/>
        <dsp:cNvSpPr/>
      </dsp:nvSpPr>
      <dsp:spPr>
        <a:xfrm rot="10800000">
          <a:off x="0" y="2274091"/>
          <a:ext cx="7354512" cy="764928"/>
        </a:xfrm>
        <a:prstGeom prst="upArrowCallout">
          <a:avLst/>
        </a:prstGeom>
        <a:solidFill>
          <a:schemeClr val="accent2">
            <a:lumMod val="75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Weight specific scores for input variables and sum to final grid cell score</a:t>
          </a:r>
        </a:p>
      </dsp:txBody>
      <dsp:txXfrm rot="10800000">
        <a:off x="0" y="2274091"/>
        <a:ext cx="7354512" cy="497027"/>
      </dsp:txXfrm>
    </dsp:sp>
    <dsp:sp modelId="{A83C8E05-B1F8-450E-82A7-6D46067401B2}">
      <dsp:nvSpPr>
        <dsp:cNvPr id="0" name=""/>
        <dsp:cNvSpPr/>
      </dsp:nvSpPr>
      <dsp:spPr>
        <a:xfrm rot="10800000">
          <a:off x="0" y="1516623"/>
          <a:ext cx="7354512" cy="764928"/>
        </a:xfrm>
        <a:prstGeom prst="upArrowCallout">
          <a:avLst/>
        </a:prstGeom>
        <a:solidFill>
          <a:schemeClr val="accent2">
            <a:lumMod val="75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Summarize input variables and convert to indexes/scores</a:t>
          </a:r>
        </a:p>
      </dsp:txBody>
      <dsp:txXfrm rot="10800000">
        <a:off x="0" y="1516623"/>
        <a:ext cx="7354512" cy="497027"/>
      </dsp:txXfrm>
    </dsp:sp>
    <dsp:sp modelId="{9622F03E-3A29-438F-BFC3-58DB83857E86}">
      <dsp:nvSpPr>
        <dsp:cNvPr id="0" name=""/>
        <dsp:cNvSpPr/>
      </dsp:nvSpPr>
      <dsp:spPr>
        <a:xfrm rot="10800000">
          <a:off x="0" y="759155"/>
          <a:ext cx="7354512" cy="764928"/>
        </a:xfrm>
        <a:prstGeom prst="upArrowCallout">
          <a:avLst/>
        </a:prstGeom>
        <a:solidFill>
          <a:schemeClr val="accent2">
            <a:lumMod val="75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Intersect input variables with analysis grid</a:t>
          </a:r>
        </a:p>
      </dsp:txBody>
      <dsp:txXfrm rot="10800000">
        <a:off x="0" y="759155"/>
        <a:ext cx="7354512" cy="497027"/>
      </dsp:txXfrm>
    </dsp:sp>
    <dsp:sp modelId="{280EB097-EC0C-4C3D-852C-63F00B8260BB}">
      <dsp:nvSpPr>
        <dsp:cNvPr id="0" name=""/>
        <dsp:cNvSpPr/>
      </dsp:nvSpPr>
      <dsp:spPr>
        <a:xfrm rot="10800000">
          <a:off x="0" y="1687"/>
          <a:ext cx="7354512" cy="764928"/>
        </a:xfrm>
        <a:prstGeom prst="upArrowCallout">
          <a:avLst/>
        </a:prstGeom>
        <a:solidFill>
          <a:schemeClr val="accent2">
            <a:lumMod val="75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Split study area into analysis grid</a:t>
          </a:r>
        </a:p>
      </dsp:txBody>
      <dsp:txXfrm rot="10800000">
        <a:off x="0" y="1687"/>
        <a:ext cx="7354512" cy="497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7FF0B-98E3-407F-B56E-D188C137DCA5}">
      <dsp:nvSpPr>
        <dsp:cNvPr id="0" name=""/>
        <dsp:cNvSpPr/>
      </dsp:nvSpPr>
      <dsp:spPr>
        <a:xfrm>
          <a:off x="848448" y="2107"/>
          <a:ext cx="2629590" cy="1577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Easily adapted to answer new planning questions</a:t>
          </a:r>
        </a:p>
      </dsp:txBody>
      <dsp:txXfrm>
        <a:off x="848448" y="2107"/>
        <a:ext cx="2629590" cy="1577754"/>
      </dsp:txXfrm>
    </dsp:sp>
    <dsp:sp modelId="{6B688797-440E-4566-A2E8-4436D81BA2E3}">
      <dsp:nvSpPr>
        <dsp:cNvPr id="0" name=""/>
        <dsp:cNvSpPr/>
      </dsp:nvSpPr>
      <dsp:spPr>
        <a:xfrm>
          <a:off x="3740998" y="2107"/>
          <a:ext cx="2629590" cy="15777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Can be deployed relatively quickly</a:t>
          </a:r>
        </a:p>
      </dsp:txBody>
      <dsp:txXfrm>
        <a:off x="3740998" y="2107"/>
        <a:ext cx="2629590" cy="1577754"/>
      </dsp:txXfrm>
    </dsp:sp>
    <dsp:sp modelId="{42B13312-084A-4B1B-B423-D2A4E50694FE}">
      <dsp:nvSpPr>
        <dsp:cNvPr id="0" name=""/>
        <dsp:cNvSpPr/>
      </dsp:nvSpPr>
      <dsp:spPr>
        <a:xfrm>
          <a:off x="848448" y="1842821"/>
          <a:ext cx="2629590" cy="15777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Framework and scoring process has buy-in from management</a:t>
          </a:r>
        </a:p>
      </dsp:txBody>
      <dsp:txXfrm>
        <a:off x="848448" y="1842821"/>
        <a:ext cx="2629590" cy="1577754"/>
      </dsp:txXfrm>
    </dsp:sp>
    <dsp:sp modelId="{7AE84A17-8A53-41B2-9B56-B25D39E7406C}">
      <dsp:nvSpPr>
        <dsp:cNvPr id="0" name=""/>
        <dsp:cNvSpPr/>
      </dsp:nvSpPr>
      <dsp:spPr>
        <a:xfrm>
          <a:off x="3740998" y="1842821"/>
          <a:ext cx="2629590" cy="15777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Scoring process allows for weighting input from staff, stakeholders, committees, etc.</a:t>
          </a:r>
        </a:p>
      </dsp:txBody>
      <dsp:txXfrm>
        <a:off x="3740998" y="1842821"/>
        <a:ext cx="2629590" cy="1577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DAB52-582C-4171-BAE5-03E24A02162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BBF6D-7937-4E49-9BAC-A318458B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4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2F427720-9A59-46EA-9ACB-0FA08958795B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5388-BF9C-4C21-B8AB-FDE2FEFE2F65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9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176C-6CD8-41F6-8891-8ECB8BC33E8E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4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B80B-D898-496A-8BC1-D451D77B314A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02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DE09-0B82-4CEC-9EAA-D9E0194FB1BB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6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55F4-CDA7-408B-9CF3-C545DA4E9366}" type="datetime1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98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64A7-76B4-494A-8447-A4975C4D2CEB}" type="datetime1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53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EB17-E222-4815-8D2A-9BF1CC70BA9E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20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FFE3-EB1D-4A8F-9074-7A3FFF1DFD0E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44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01936-BB85-4F2E-BE77-C65F9CD35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52DA4-4BF1-4695-BB89-20813597A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4A47D-EE99-4CBE-B4F1-52C27B39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50C2-4F69-4A08-B48D-04024285C376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C88EA-27E8-4698-AB9F-6537F22A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5F848-E9A8-4276-8FE9-33739C61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45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D6E65-9392-455F-B334-5F4672850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F4E5E-B9E2-4C30-B502-00342D638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87B20-9BD0-49DD-9A27-739516AD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F860-EFB4-4524-A17C-36F1E1618F64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CC797-6F75-45C8-8B7B-087CB33B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BAF76-490B-4A2C-8EA7-C33455A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5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250F-DD52-4515-BC93-3A95869E1950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83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35C0-26C2-4A99-A0FB-B737646E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28B5F-2D81-484B-A2BD-70E6A85D6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27B7-4479-464B-851D-B14010F2B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BF19-7734-4DD1-99B5-D0F43596851A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80131-A8DC-4A16-8E22-1AF5E558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46E77-5AF7-4EED-952F-B8580494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95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7019-C384-4446-B9F9-257A3975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FA7DA-BDD1-4BE9-9261-C776F19D5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DBBAE-5997-492D-8433-4DB8810E8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6F8F2-1772-4E13-B371-F0343317A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BE87-D747-4A19-B77D-D1A2E27DA866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75340-CD0A-4E0E-8775-F11226F3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D2CD1-80C8-49DB-A338-ACAE71EC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81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30C62-9D54-4761-8E27-0EA91AD6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A4B3F-2452-42C5-87B5-E7402B14E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66C82-2BC4-4CF0-8134-270FBEE70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DE944-9E4A-48F6-8220-212BDECA6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2BA788-522C-42AB-ADBB-733E54DE2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F9C0BB-6CDF-4C69-A1AD-57C702FE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0C9E-7256-4CB5-82F8-0265C96DA831}" type="datetime1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472436-4BDC-432C-968B-BB56ED0D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E072B1-F28C-4E59-A86B-2396065E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02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3A83-462D-4D7B-9637-E341452B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69354-77BE-4DC6-BBB2-8243F9C2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9E3C-DEE1-4C53-9DFF-046256B61590}" type="datetime1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7B5B6-B623-4FC1-886E-A64C22FC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5AAC3-19A2-42D4-AE27-FF680074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43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BDCA25-F0FC-4353-BA63-47A4EF0E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05F4-5BAB-4D66-86AF-27E9526DFD77}" type="datetime1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FA6B6-543B-4C88-A4AF-FC4FC829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C8868-0420-4A37-8884-DE6243B7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63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73DD-6E26-4FE0-94CD-9CC24C51E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B9745-03DF-479F-97CF-6C8458DD1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0F16D-9B21-4498-A1F9-E1D30052F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A3DE1-5014-4F26-835F-DF41AA9A5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E524-FC14-4022-8FD8-D16F0A24169D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14D89-72DA-470D-A809-1007C393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854E2-59A0-4305-A6F8-8E5498FF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68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311DF-4664-41C2-AD6A-3F9D1D23E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A1D05-5878-4761-A597-D8F89DDA4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5C0EC-D780-497A-A967-292419842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3BEC3-3C18-405A-B68E-388E6015F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44DF-5FB5-4619-9438-3F96B22DDF5A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9BC4F-1638-496B-B3D8-7D1B54A88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84420-54AC-4156-8446-00E308B2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CC21-4880-4BB1-9C61-9D6E2E79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1EA7F-8513-4FB2-AED1-97A173B57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99D31-343F-4D13-8385-7530081C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E0CA-E7DA-47FD-879F-3E95959ACBB2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75AC0-F348-46CB-80DF-7579A182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BFDC2-349C-4EB6-840E-2940A9B5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78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958A68-1620-4B39-B72D-392D30336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F3DDF4-C74F-4309-BDDB-2C6E44375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85BE3-5E24-42B1-8B18-87E98045D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8021-916B-4E2D-B504-439267172790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9FD53-743C-49A0-8471-770AE359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DB63-40F1-474C-A522-06794545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5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1A49-0ADC-40AF-BACA-0C998AF58857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7187-2A78-402A-AAF0-66A66EB7F66B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4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E0C2-B244-4879-91FB-6D7614429FD0}" type="datetime1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8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CCA6-6EE8-4EC3-AD02-11BBDCFB89A2}" type="datetime1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1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D238-9DD6-4CA5-9AA9-A489B1F3B96D}" type="datetime1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4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1C90-2F7B-434A-AB9C-E5B09D4FA702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1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D2DF-D6AF-445F-A0CB-36252661DED4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8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618D0D1-4DF5-40E2-89C1-95E308895D4D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6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35369D-BC46-4D6E-AE61-1699B5C8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17C86-231F-45CA-B60A-65F92F361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0A691-5F68-48CC-B914-3F18044E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49C41-0852-418A-8C1F-11871241F61E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11BE1-8669-4FB0-8013-E16D88885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09C5E-FB8C-4BF7-B0F6-3B6F56407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D7AA4-DCC1-4818-AF11-1010FAA8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6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B158-AEA3-4963-9F9D-5C89E33AE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42454"/>
            <a:ext cx="6154713" cy="3124201"/>
          </a:xfrm>
        </p:spPr>
        <p:txBody>
          <a:bodyPr>
            <a:noAutofit/>
          </a:bodyPr>
          <a:lstStyle/>
          <a:p>
            <a:r>
              <a:rPr lang="en-US" sz="3200" dirty="0"/>
              <a:t>A Nimble Spatial Analysis Framework for Transportation Planning Analyses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29289-BC0F-4295-9092-ACD857BC5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816691"/>
          </a:xfrm>
        </p:spPr>
        <p:txBody>
          <a:bodyPr>
            <a:normAutofit/>
          </a:bodyPr>
          <a:lstStyle/>
          <a:p>
            <a:r>
              <a:rPr lang="en-US" dirty="0"/>
              <a:t>James McLane</a:t>
            </a:r>
          </a:p>
          <a:p>
            <a:r>
              <a:rPr lang="en-US" dirty="0"/>
              <a:t>North Central Texas Council of Governments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2019 TRB Planning Applications Conference</a:t>
            </a:r>
          </a:p>
          <a:p>
            <a:r>
              <a:rPr lang="en-US" dirty="0"/>
              <a:t>June 3, 2019</a:t>
            </a:r>
          </a:p>
        </p:txBody>
      </p:sp>
    </p:spTree>
    <p:extLst>
      <p:ext uri="{BB962C8B-B14F-4D97-AF65-F5344CB8AC3E}">
        <p14:creationId xmlns:p14="http://schemas.microsoft.com/office/powerpoint/2010/main" val="3554284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03441-A974-41B6-8D02-2EA9AC18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Arterial Needs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DBC8E-E609-48EF-9A5C-8B222F532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[map]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DA8089-4559-4B39-BBA6-44A8A882B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DA19D-0358-4693-B45D-DCCE64A9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20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5FCD0B-CBD1-4741-9352-F29630B90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86" y="203654"/>
            <a:ext cx="6899215" cy="64850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5CA963-C623-4742-8E07-951A92BC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0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8CD42C-2E98-437C-AF0D-ADB770381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AA7B5C7-7348-4EFC-BEE4-5AA469D57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03441-A974-41B6-8D02-2EA9AC18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973669"/>
            <a:ext cx="6619244" cy="70696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Flexibility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BBD40-26F7-4779-A7E1-17EADF348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ECFB40-4075-48C9-B819-738F97688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919451"/>
              </p:ext>
            </p:extLst>
          </p:nvPr>
        </p:nvGraphicFramePr>
        <p:xfrm>
          <a:off x="965200" y="2324100"/>
          <a:ext cx="7219037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88B3E3-3321-449C-BFC2-F1E56570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z="1200" smtClean="0">
                <a:solidFill>
                  <a:schemeClr val="tx1"/>
                </a:solidFill>
              </a:rPr>
              <a:t>12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12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EA2EC-419E-4B73-9DF3-3351D70A9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80220-721B-4075-8B30-4BAFFF98A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440" y="2489201"/>
            <a:ext cx="7490159" cy="3365024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Process could be developed into a defined tool or script with flexible inputs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Typically done with ArcGIS Model Builder, but is in the process of being ported to Python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Finding additional sketch planning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16989-AF1E-4452-97E1-6F7C0CC0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z="1200" smtClean="0"/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7283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EA2EC-419E-4B73-9DF3-3351D70A9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80220-721B-4075-8B30-4BAFFF98A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046" y="2489201"/>
            <a:ext cx="6345260" cy="3530599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/>
              <a:t>James McLane</a:t>
            </a:r>
          </a:p>
          <a:p>
            <a:pPr marL="0" indent="0" algn="ctr">
              <a:buNone/>
            </a:pPr>
            <a:r>
              <a:rPr lang="en-US" sz="2000" dirty="0"/>
              <a:t>Senior Information Analyst</a:t>
            </a:r>
          </a:p>
          <a:p>
            <a:pPr marL="0" indent="0" algn="ctr">
              <a:buNone/>
            </a:pPr>
            <a:r>
              <a:rPr lang="en-US" sz="2000" dirty="0"/>
              <a:t>North Central Texas Council of Governments</a:t>
            </a:r>
          </a:p>
          <a:p>
            <a:pPr marL="0" indent="0" algn="ctr">
              <a:buNone/>
            </a:pPr>
            <a:r>
              <a:rPr lang="en-US" sz="2000" dirty="0"/>
              <a:t>817-704-5636</a:t>
            </a:r>
          </a:p>
          <a:p>
            <a:pPr marL="0" indent="0" algn="ctr">
              <a:buNone/>
            </a:pPr>
            <a:r>
              <a:rPr lang="en-US" sz="2000" dirty="0"/>
              <a:t>jmclane@nctcog.org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F7D28-5031-4DAA-99D3-C583BAF8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z="1200" smtClean="0"/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418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67611-4C3E-4822-8B4B-BB660376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60F9D-F87E-477C-963C-47ECC2A67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440" y="2489201"/>
            <a:ext cx="7490159" cy="3908762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Need for flexible GIS-based sketch planning tool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Need for easy-to-understand region-scale output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Many different spatial datasets inform transportation planning decisions</a:t>
            </a:r>
          </a:p>
          <a:p>
            <a:pPr marL="914400" lvl="1" indent="-338138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Often use different geography types</a:t>
            </a:r>
          </a:p>
          <a:p>
            <a:pPr marL="914400" lvl="1" indent="-338138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Not spatially coincident but in the same general area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15155-BBF0-4D6D-825E-7DE3BDB2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z="1200" smtClean="0"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073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919E-C831-4EF2-9B53-8C910DA8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Solution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C29ED8-3391-4407-AE30-60CDA36A6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441" y="2489201"/>
            <a:ext cx="7532492" cy="3647152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Simple sketch planning doesn’t need complex solutions like conflation and linear referencing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Grid-based analysis creates useful “blob”-style regional output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Scoring and weighting process allows for parameters to be tweaked mid-analysis or for testing of scenarios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Long history of “blob”-style data visualization at NCTCOG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C5F458-33E0-4642-8C5B-C405E653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z="1200" smtClean="0"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810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FF078D-75F7-4166-9D46-9FE1F9FBE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C59944-7FF0-4A12-8540-63B9790D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7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919E-C831-4EF2-9B53-8C910DA8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General Steps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83555C-B807-4F2E-9C9A-07499053B2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062534"/>
              </p:ext>
            </p:extLst>
          </p:nvPr>
        </p:nvGraphicFramePr>
        <p:xfrm>
          <a:off x="866775" y="2489200"/>
          <a:ext cx="7354512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7C83A-4062-4B2A-B745-1D108304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z="1200" smtClean="0"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349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09D61-2341-4825-9A93-DFA49341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1" y="927099"/>
            <a:ext cx="6345260" cy="709865"/>
          </a:xfrm>
        </p:spPr>
        <p:txBody>
          <a:bodyPr/>
          <a:lstStyle/>
          <a:p>
            <a:r>
              <a:rPr lang="en-US" sz="3600" dirty="0"/>
              <a:t>People Mover Feasibility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E8019-5145-4C05-83FA-532B84B9B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441" y="2489201"/>
            <a:ext cx="7397026" cy="4001095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Identifies areas where present land use characteristics may support modern people mover systems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Has been used to validate proposals and inform further studies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Considers:</a:t>
            </a:r>
          </a:p>
          <a:p>
            <a:pPr marL="914400" lvl="1" indent="-341313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Land use (conducive and prohibitive)</a:t>
            </a:r>
          </a:p>
          <a:p>
            <a:pPr marL="914400" lvl="1" indent="-341313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Demographic density</a:t>
            </a:r>
          </a:p>
          <a:p>
            <a:pPr marL="914400" lvl="1" indent="-341313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Employment mix</a:t>
            </a:r>
          </a:p>
          <a:p>
            <a:pPr marL="914400" lvl="1" indent="-341313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Airport proximity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865AB-3025-48B9-BDD9-C96A2C22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z="1200" smtClean="0"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119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09D61-2341-4825-9A93-DFA49341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Mover Feasibility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E8019-5145-4C05-83FA-532B84B9B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[map]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5010B6-7195-454D-9E5F-4CBCBCDDB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707FD-36BD-4433-B700-055012423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4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B334B4-992D-4FF1-8595-08D7955C0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r="9444"/>
          <a:stretch/>
        </p:blipFill>
        <p:spPr>
          <a:xfrm>
            <a:off x="118445" y="494091"/>
            <a:ext cx="9025554" cy="586437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838F14-9DC2-4679-B5B2-40C917E21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03441-A974-41B6-8D02-2EA9AC18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Arterial Needs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DBC8E-E609-48EF-9A5C-8B222F532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441" y="2489201"/>
            <a:ext cx="7532492" cy="4324261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Identifies growth areas that may need expansion/creation of arterial streets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Generally meant to identify current need but could be applied to MTP out year to identify missed recommendations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Considers:</a:t>
            </a:r>
          </a:p>
          <a:p>
            <a:pPr marL="914400" lvl="1" indent="-338138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Demographic growth</a:t>
            </a:r>
          </a:p>
          <a:p>
            <a:pPr marL="914400" lvl="1" indent="-338138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Distance from existing arterials</a:t>
            </a:r>
          </a:p>
          <a:p>
            <a:pPr marL="914400" lvl="1" indent="-338138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Congestion (on arterials and all facilities)</a:t>
            </a:r>
          </a:p>
          <a:p>
            <a:pPr marL="914400" lvl="1" indent="-338138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Arterial connectivity/</a:t>
            </a:r>
            <a:r>
              <a:rPr lang="en-US" sz="2000" dirty="0" err="1"/>
              <a:t>griddedness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5F9EB-82CD-4766-B066-F097574F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AA4-DCC1-4818-AF11-1010FAA8FAD3}" type="slidenum">
              <a:rPr lang="en-US" sz="1200" smtClean="0"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9491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376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Wingdings 3</vt:lpstr>
      <vt:lpstr>Ion Boardroom</vt:lpstr>
      <vt:lpstr>Office Theme</vt:lpstr>
      <vt:lpstr>A Nimble Spatial Analysis Framework for Transportation Planning Analyses</vt:lpstr>
      <vt:lpstr>Background</vt:lpstr>
      <vt:lpstr>Solution</vt:lpstr>
      <vt:lpstr>PowerPoint Presentation</vt:lpstr>
      <vt:lpstr>General Steps</vt:lpstr>
      <vt:lpstr>People Mover Feasibility Analysis</vt:lpstr>
      <vt:lpstr>People Mover Feasibility Analysis</vt:lpstr>
      <vt:lpstr>PowerPoint Presentation</vt:lpstr>
      <vt:lpstr>Arterial Needs Analysis</vt:lpstr>
      <vt:lpstr>Arterial Needs Analysis</vt:lpstr>
      <vt:lpstr>PowerPoint Presentation</vt:lpstr>
      <vt:lpstr>Flexibility</vt:lpstr>
      <vt:lpstr>Going Forward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McLane</dc:creator>
  <cp:lastModifiedBy>Cecile Grady</cp:lastModifiedBy>
  <cp:revision>21</cp:revision>
  <dcterms:created xsi:type="dcterms:W3CDTF">2019-05-01T18:15:35Z</dcterms:created>
  <dcterms:modified xsi:type="dcterms:W3CDTF">2019-05-30T13:45:42Z</dcterms:modified>
</cp:coreProperties>
</file>